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"/>
  </p:notesMasterIdLst>
  <p:sldIdLst>
    <p:sldId id="296" r:id="rId2"/>
  </p:sldIdLst>
  <p:sldSz cx="15544800" cy="1005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Georgia" panose="02040502050405020303" pitchFamily="18" charset="0"/>
      <p:regular r:id="rId10"/>
      <p:bold r:id="rId11"/>
      <p:italic r:id="rId12"/>
      <p:boldItalic r:id="rId13"/>
    </p:embeddedFont>
    <p:embeddedFont>
      <p:font typeface="Lato" panose="020F0502020204030203" pitchFamily="34" charset="77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904" userDrawn="1">
          <p15:clr>
            <a:srgbClr val="A4A3A4"/>
          </p15:clr>
        </p15:guide>
        <p15:guide id="3" pos="8379" userDrawn="1">
          <p15:clr>
            <a:srgbClr val="A4A3A4"/>
          </p15:clr>
        </p15:guide>
        <p15:guide id="5" pos="1405" userDrawn="1">
          <p15:clr>
            <a:srgbClr val="A4A3A4"/>
          </p15:clr>
        </p15:guide>
        <p15:guide id="6" orient="horz" pos="31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3238"/>
    <a:srgbClr val="EEEBE9"/>
    <a:srgbClr val="EA4C89"/>
    <a:srgbClr val="FFF59D"/>
    <a:srgbClr val="EFF8F3"/>
    <a:srgbClr val="874A4C"/>
    <a:srgbClr val="FFA726"/>
    <a:srgbClr val="80DEEA"/>
    <a:srgbClr val="FFD5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91" autoAdjust="0"/>
    <p:restoredTop sz="95332" autoAdjust="0"/>
  </p:normalViewPr>
  <p:slideViewPr>
    <p:cSldViewPr snapToGrid="0" showGuides="1">
      <p:cViewPr varScale="1">
        <p:scale>
          <a:sx n="84" d="100"/>
          <a:sy n="84" d="100"/>
        </p:scale>
        <p:origin x="1224" y="208"/>
      </p:cViewPr>
      <p:guideLst>
        <p:guide pos="4904"/>
        <p:guide pos="8379"/>
        <p:guide pos="1405"/>
        <p:guide orient="horz" pos="31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tableStyles" Target="tableStyle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10.jpeg>
</file>

<file path=ppt/media/image1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44575" y="1143000"/>
            <a:ext cx="4768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1pPr>
    <a:lvl2pPr marL="142235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2pPr>
    <a:lvl3pPr marL="284470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3pPr>
    <a:lvl4pPr marL="426705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4pPr>
    <a:lvl5pPr marL="568940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5pPr>
    <a:lvl6pPr marL="711175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6pPr>
    <a:lvl7pPr marL="853410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7pPr>
    <a:lvl8pPr marL="995644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8pPr>
    <a:lvl9pPr marL="1137879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44575" y="1143000"/>
            <a:ext cx="47688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1646133"/>
            <a:ext cx="13213080" cy="3501813"/>
          </a:xfrm>
        </p:spPr>
        <p:txBody>
          <a:bodyPr anchor="b"/>
          <a:lstStyle>
            <a:lvl1pPr algn="ctr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3100" y="5282989"/>
            <a:ext cx="11658600" cy="2428451"/>
          </a:xfrm>
        </p:spPr>
        <p:txBody>
          <a:bodyPr/>
          <a:lstStyle>
            <a:lvl1pPr marL="0" indent="0" algn="ctr">
              <a:buNone/>
              <a:defRPr sz="3520"/>
            </a:lvl1pPr>
            <a:lvl2pPr marL="670575" indent="0" algn="ctr">
              <a:buNone/>
              <a:defRPr sz="2933"/>
            </a:lvl2pPr>
            <a:lvl3pPr marL="1341150" indent="0" algn="ctr">
              <a:buNone/>
              <a:defRPr sz="2640"/>
            </a:lvl3pPr>
            <a:lvl4pPr marL="2011726" indent="0" algn="ctr">
              <a:buNone/>
              <a:defRPr sz="2347"/>
            </a:lvl4pPr>
            <a:lvl5pPr marL="2682301" indent="0" algn="ctr">
              <a:buNone/>
              <a:defRPr sz="2347"/>
            </a:lvl5pPr>
            <a:lvl6pPr marL="3352876" indent="0" algn="ctr">
              <a:buNone/>
              <a:defRPr sz="2347"/>
            </a:lvl6pPr>
            <a:lvl7pPr marL="4023451" indent="0" algn="ctr">
              <a:buNone/>
              <a:defRPr sz="2347"/>
            </a:lvl7pPr>
            <a:lvl8pPr marL="4694027" indent="0" algn="ctr">
              <a:buNone/>
              <a:defRPr sz="2347"/>
            </a:lvl8pPr>
            <a:lvl9pPr marL="5364602" indent="0" algn="ctr">
              <a:buNone/>
              <a:defRPr sz="234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76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99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24248" y="535517"/>
            <a:ext cx="3351848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706" y="535517"/>
            <a:ext cx="9861233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201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62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610" y="2507618"/>
            <a:ext cx="13407390" cy="4184014"/>
          </a:xfrm>
        </p:spPr>
        <p:txBody>
          <a:bodyPr anchor="b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610" y="6731215"/>
            <a:ext cx="13407390" cy="2200274"/>
          </a:xfrm>
        </p:spPr>
        <p:txBody>
          <a:bodyPr/>
          <a:lstStyle>
            <a:lvl1pPr marL="0" indent="0">
              <a:buNone/>
              <a:defRPr sz="3520">
                <a:solidFill>
                  <a:schemeClr val="tx1"/>
                </a:solidFill>
              </a:defRPr>
            </a:lvl1pPr>
            <a:lvl2pPr marL="670575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2pPr>
            <a:lvl3pPr marL="1341150" indent="0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3pPr>
            <a:lvl4pPr marL="201172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4pPr>
            <a:lvl5pPr marL="268230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5pPr>
            <a:lvl6pPr marL="335287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6pPr>
            <a:lvl7pPr marL="402345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7pPr>
            <a:lvl8pPr marL="4694027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8pPr>
            <a:lvl9pPr marL="5364602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724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70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6955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211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535519"/>
            <a:ext cx="13407390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731" y="2465706"/>
            <a:ext cx="6576178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0731" y="3674110"/>
            <a:ext cx="6576178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69556" y="2465706"/>
            <a:ext cx="6608565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69556" y="3674110"/>
            <a:ext cx="660856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06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0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84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565" y="1448226"/>
            <a:ext cx="7869555" cy="7147983"/>
          </a:xfrm>
        </p:spPr>
        <p:txBody>
          <a:bodyPr/>
          <a:lstStyle>
            <a:lvl1pPr>
              <a:defRPr sz="4693"/>
            </a:lvl1pPr>
            <a:lvl2pPr>
              <a:defRPr sz="4107"/>
            </a:lvl2pPr>
            <a:lvl3pPr>
              <a:defRPr sz="3520"/>
            </a:lvl3pPr>
            <a:lvl4pPr>
              <a:defRPr sz="2933"/>
            </a:lvl4pPr>
            <a:lvl5pPr>
              <a:defRPr sz="2933"/>
            </a:lvl5pPr>
            <a:lvl6pPr>
              <a:defRPr sz="2933"/>
            </a:lvl6pPr>
            <a:lvl7pPr>
              <a:defRPr sz="2933"/>
            </a:lvl7pPr>
            <a:lvl8pPr>
              <a:defRPr sz="2933"/>
            </a:lvl8pPr>
            <a:lvl9pPr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27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8565" y="1448226"/>
            <a:ext cx="7869555" cy="7147983"/>
          </a:xfrm>
        </p:spPr>
        <p:txBody>
          <a:bodyPr anchor="t"/>
          <a:lstStyle>
            <a:lvl1pPr marL="0" indent="0">
              <a:buNone/>
              <a:defRPr sz="4693"/>
            </a:lvl1pPr>
            <a:lvl2pPr marL="670575" indent="0">
              <a:buNone/>
              <a:defRPr sz="4107"/>
            </a:lvl2pPr>
            <a:lvl3pPr marL="1341150" indent="0">
              <a:buNone/>
              <a:defRPr sz="3520"/>
            </a:lvl3pPr>
            <a:lvl4pPr marL="2011726" indent="0">
              <a:buNone/>
              <a:defRPr sz="2933"/>
            </a:lvl4pPr>
            <a:lvl5pPr marL="2682301" indent="0">
              <a:buNone/>
              <a:defRPr sz="2933"/>
            </a:lvl5pPr>
            <a:lvl6pPr marL="3352876" indent="0">
              <a:buNone/>
              <a:defRPr sz="2933"/>
            </a:lvl6pPr>
            <a:lvl7pPr marL="4023451" indent="0">
              <a:buNone/>
              <a:defRPr sz="2933"/>
            </a:lvl7pPr>
            <a:lvl8pPr marL="4694027" indent="0">
              <a:buNone/>
              <a:defRPr sz="2933"/>
            </a:lvl8pPr>
            <a:lvl9pPr marL="5364602" indent="0">
              <a:buNone/>
              <a:defRPr sz="29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476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8705" y="535519"/>
            <a:ext cx="1340739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705" y="2677584"/>
            <a:ext cx="1340739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870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9215" y="9322649"/>
            <a:ext cx="524637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7851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36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41150" rtl="0" eaLnBrk="1" latinLnBrk="0" hangingPunct="1">
        <a:lnSpc>
          <a:spcPct val="90000"/>
        </a:lnSpc>
        <a:spcBef>
          <a:spcPct val="0"/>
        </a:spcBef>
        <a:buNone/>
        <a:defRPr sz="64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5288" indent="-335288" algn="l" defTabSz="1341150" rtl="0" eaLnBrk="1" latinLnBrk="0" hangingPunct="1">
        <a:lnSpc>
          <a:spcPct val="90000"/>
        </a:lnSpc>
        <a:spcBef>
          <a:spcPts val="1467"/>
        </a:spcBef>
        <a:buFont typeface="Arial" panose="020B0604020202020204" pitchFamily="34" charset="0"/>
        <a:buChar char="•"/>
        <a:defRPr sz="4107" kern="1200">
          <a:solidFill>
            <a:schemeClr val="tx1"/>
          </a:solidFill>
          <a:latin typeface="+mn-lt"/>
          <a:ea typeface="+mn-ea"/>
          <a:cs typeface="+mn-cs"/>
        </a:defRPr>
      </a:lvl1pPr>
      <a:lvl2pPr marL="100586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676438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3pPr>
      <a:lvl4pPr marL="234701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301758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68816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35873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502931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699890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670575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5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01172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268230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7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02345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4694027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364602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10811427" y="-4228"/>
            <a:ext cx="4832424" cy="10077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71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71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71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4619" y="-4426"/>
            <a:ext cx="4754880" cy="1005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71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71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71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164266" y="305113"/>
            <a:ext cx="4298126" cy="244390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650" b="1" dirty="0">
                <a:latin typeface="Georgia" panose="02040502050405020303" pitchFamily="18" charset="0"/>
                <a:cs typeface="Arial" panose="020B0604020202020204" pitchFamily="34" charset="0"/>
              </a:rPr>
              <a:t>Introduction</a:t>
            </a: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500" dirty="0">
                <a:solidFill>
                  <a:srgbClr val="1D1C1D"/>
                </a:solidFill>
                <a:latin typeface="Georgia" panose="02040502050405020303" pitchFamily="18" charset="0"/>
              </a:rPr>
              <a:t>The definition of a Data Scientist is undecided - leading to unmet expectations, misfit hires, and lost time/resources for employers, employees, and applicants. Using state-of-art NLP and Machine Learning on 8,000+ job postings, we arrive at the features that define the ‘what is’ and cluster other job titles to understand the ‘who is’ a Data Scientist.</a:t>
            </a:r>
            <a:r>
              <a:rPr lang="en-US" altLang="en-US" sz="1500" dirty="0">
                <a:latin typeface="Georgia" panose="02040502050405020303" pitchFamily="18" charset="0"/>
              </a:rPr>
              <a:t> </a:t>
            </a: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155C6-7E35-4156-B9B3-271571AF60CC}"/>
              </a:ext>
            </a:extLst>
          </p:cNvPr>
          <p:cNvSpPr txBox="1"/>
          <p:nvPr/>
        </p:nvSpPr>
        <p:spPr>
          <a:xfrm>
            <a:off x="4818641" y="-19759"/>
            <a:ext cx="586728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i="1" dirty="0">
                <a:latin typeface="Georgia" panose="02040502050405020303" pitchFamily="18" charset="0"/>
                <a:cs typeface="Lato" panose="020F0502020204030203" pitchFamily="34" charset="0"/>
              </a:rPr>
              <a:t>A Data Science Approach to Define the Data Scientist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71132" y="8766060"/>
            <a:ext cx="601004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eorgia" panose="02040502050405020303" pitchFamily="18" charset="0"/>
                <a:cs typeface="Arial" panose="020B0604020202020204" pitchFamily="34" charset="0"/>
              </a:rPr>
              <a:t>Andy Ho	 An Nguyen	Jodi Pafford	</a:t>
            </a:r>
          </a:p>
          <a:p>
            <a:pPr algn="ctr"/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eorgia" panose="02040502050405020303" pitchFamily="18" charset="0"/>
                <a:cs typeface="Arial" panose="020B0604020202020204" pitchFamily="34" charset="0"/>
              </a:rPr>
              <a:t>Dr. Robert Slater</a:t>
            </a:r>
          </a:p>
          <a:p>
            <a:pPr algn="ctr"/>
            <a:endParaRPr lang="en-US" sz="1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 algn="just"/>
            <a:endParaRPr lang="en-US" sz="1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 algn="ctr"/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eorgia" panose="02040502050405020303" pitchFamily="18" charset="0"/>
                <a:cs typeface="Arial" panose="020B0604020202020204" pitchFamily="34" charset="0"/>
              </a:rPr>
              <a:t>Master of Science in Data Science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5577" y="9409325"/>
            <a:ext cx="3119966" cy="534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36" b="1" dirty="0">
                <a:ln w="0"/>
                <a:latin typeface="Georgia" panose="02040502050405020303" pitchFamily="18" charset="0"/>
                <a:cs typeface="Arial" panose="020B0604020202020204" pitchFamily="34" charset="0"/>
              </a:rPr>
              <a:t>Southern Methodist University</a:t>
            </a:r>
          </a:p>
          <a:p>
            <a:pPr algn="ctr"/>
            <a:r>
              <a:rPr lang="en-US" sz="1436" b="1" dirty="0">
                <a:ln w="0"/>
                <a:latin typeface="Georgia" panose="02040502050405020303" pitchFamily="18" charset="0"/>
                <a:cs typeface="Arial" panose="020B0604020202020204" pitchFamily="34" charset="0"/>
              </a:rPr>
              <a:t>Dallas, TX 75375, USA</a:t>
            </a:r>
            <a:endParaRPr lang="en-US" sz="1436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0914637" y="8992411"/>
            <a:ext cx="2761256" cy="1297623"/>
            <a:chOff x="10912908" y="9038528"/>
            <a:chExt cx="2761256" cy="1297623"/>
          </a:xfrm>
        </p:grpSpPr>
        <p:pic>
          <p:nvPicPr>
            <p:cNvPr id="20" name="Picture 19" descr="A picture containing black, drawing&#10;&#10;Description automatically generated">
              <a:extLst>
                <a:ext uri="{FF2B5EF4-FFF2-40B4-BE49-F238E27FC236}">
                  <a16:creationId xmlns:a16="http://schemas.microsoft.com/office/drawing/2014/main" id="{13469F6B-D88E-4E9E-B782-AC9593D4D2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41" t="9140" r="8252" b="8117"/>
            <a:stretch/>
          </p:blipFill>
          <p:spPr>
            <a:xfrm>
              <a:off x="10912908" y="9066439"/>
              <a:ext cx="937795" cy="94047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683F726-B1F9-42D9-904C-C0F863D84F00}"/>
                </a:ext>
              </a:extLst>
            </p:cNvPr>
            <p:cNvSpPr txBox="1"/>
            <p:nvPr/>
          </p:nvSpPr>
          <p:spPr>
            <a:xfrm>
              <a:off x="11850703" y="9038528"/>
              <a:ext cx="182346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Georgia" panose="02040502050405020303" pitchFamily="18" charset="0"/>
                </a:rPr>
                <a:t>Interact with our data by visiting our Tableau Website</a:t>
              </a:r>
            </a:p>
          </p:txBody>
        </p:sp>
        <p:pic>
          <p:nvPicPr>
            <p:cNvPr id="12" name="Graphic 11" descr="Line arrow Slight curve">
              <a:extLst>
                <a:ext uri="{FF2B5EF4-FFF2-40B4-BE49-F238E27FC236}">
                  <a16:creationId xmlns:a16="http://schemas.microsoft.com/office/drawing/2014/main" id="{F00656A2-B3AC-408C-B666-0503557F5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 flipH="1">
              <a:off x="11829589" y="9408257"/>
              <a:ext cx="927894" cy="927894"/>
            </a:xfrm>
            <a:prstGeom prst="rect">
              <a:avLst/>
            </a:prstGeom>
          </p:spPr>
        </p:pic>
      </p:grpSp>
      <p:sp>
        <p:nvSpPr>
          <p:cNvPr id="19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 txBox="1">
            <a:spLocks/>
          </p:cNvSpPr>
          <p:nvPr/>
        </p:nvSpPr>
        <p:spPr>
          <a:xfrm>
            <a:off x="4818641" y="7183276"/>
            <a:ext cx="5930121" cy="150019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13411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Roboto" panose="02000000000000000000" pitchFamily="2" charset="0"/>
                <a:cs typeface="Arial" panose="020B0604020202020204" pitchFamily="34" charset="0"/>
              </a:rPr>
              <a:t>A Data Scientist codes, communicates, and collaborates – transforming data into insights using statistical, analytical, and machine learning techniques.</a:t>
            </a:r>
            <a:endParaRPr lang="en-US" sz="2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498BBA3-93BD-447D-853F-1A5A88D6837D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3" t="22950" r="10965" b="3012"/>
          <a:stretch/>
        </p:blipFill>
        <p:spPr bwMode="auto">
          <a:xfrm>
            <a:off x="11375979" y="586375"/>
            <a:ext cx="3703320" cy="29260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789920" y="14822"/>
            <a:ext cx="495423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Georgia" panose="02040502050405020303" pitchFamily="18" charset="0"/>
              </a:rPr>
              <a:t>k-means Clustering</a:t>
            </a:r>
          </a:p>
          <a:p>
            <a:pPr algn="ctr"/>
            <a:r>
              <a:rPr lang="en-US" sz="1600" b="1" i="1" dirty="0">
                <a:latin typeface="Georgia" panose="02040502050405020303" pitchFamily="18" charset="0"/>
              </a:rPr>
              <a:t>54% accuracy in classification</a:t>
            </a:r>
          </a:p>
          <a:p>
            <a:endParaRPr lang="en-US" sz="1400" b="1" dirty="0">
              <a:latin typeface="Georgia" panose="02040502050405020303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FD3967B-EE7E-4D45-A408-879F23E1AC85}"/>
              </a:ext>
            </a:extLst>
          </p:cNvPr>
          <p:cNvSpPr txBox="1"/>
          <p:nvPr/>
        </p:nvSpPr>
        <p:spPr>
          <a:xfrm>
            <a:off x="13445748" y="944765"/>
            <a:ext cx="118872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Analyst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6455B7-1B76-4A27-B3E3-D1DA1E70223C}"/>
              </a:ext>
            </a:extLst>
          </p:cNvPr>
          <p:cNvSpPr txBox="1"/>
          <p:nvPr/>
        </p:nvSpPr>
        <p:spPr>
          <a:xfrm>
            <a:off x="12335613" y="1584730"/>
            <a:ext cx="128016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Scientist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2C3531A-32AD-44DE-8F8E-C0DF022FE18D}"/>
              </a:ext>
            </a:extLst>
          </p:cNvPr>
          <p:cNvSpPr txBox="1"/>
          <p:nvPr/>
        </p:nvSpPr>
        <p:spPr>
          <a:xfrm>
            <a:off x="11576778" y="2161388"/>
            <a:ext cx="109728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Statistician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F3F66D3-A698-40FE-85BC-568E3699AB00}"/>
              </a:ext>
            </a:extLst>
          </p:cNvPr>
          <p:cNvSpPr txBox="1"/>
          <p:nvPr/>
        </p:nvSpPr>
        <p:spPr>
          <a:xfrm>
            <a:off x="11232674" y="2988977"/>
            <a:ext cx="210312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Database Administrator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7AB86C5-37B1-44F1-8C46-DA331D6F7607}"/>
              </a:ext>
            </a:extLst>
          </p:cNvPr>
          <p:cNvSpPr txBox="1"/>
          <p:nvPr/>
        </p:nvSpPr>
        <p:spPr>
          <a:xfrm>
            <a:off x="13609240" y="2546768"/>
            <a:ext cx="137160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Engineer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B5E9919-41C6-4DAD-9331-B91190AFA1D0}"/>
              </a:ext>
            </a:extLst>
          </p:cNvPr>
          <p:cNvSpPr txBox="1"/>
          <p:nvPr/>
        </p:nvSpPr>
        <p:spPr>
          <a:xfrm>
            <a:off x="13944560" y="1892507"/>
            <a:ext cx="163677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Software Engineer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650DF6-E4A0-4C10-9B01-2F1F6C67E7C4}"/>
              </a:ext>
            </a:extLst>
          </p:cNvPr>
          <p:cNvSpPr txBox="1"/>
          <p:nvPr/>
        </p:nvSpPr>
        <p:spPr>
          <a:xfrm>
            <a:off x="4127983" y="-1104791"/>
            <a:ext cx="4372769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orgia" panose="02040502050405020303" pitchFamily="18" charset="0"/>
              </a:rPr>
              <a:t>Software Engineer 		Data Analyst		Statistician</a:t>
            </a:r>
          </a:p>
          <a:p>
            <a:endParaRPr lang="en-US" sz="600" dirty="0">
              <a:latin typeface="Georgia" panose="02040502050405020303" pitchFamily="18" charset="0"/>
            </a:endParaRPr>
          </a:p>
          <a:p>
            <a:r>
              <a:rPr lang="en-US" sz="1200" dirty="0">
                <a:latin typeface="Georgia" panose="02040502050405020303" pitchFamily="18" charset="0"/>
              </a:rPr>
              <a:t>Data Scientist   		Data Engineer 	Database 								Administrator</a:t>
            </a:r>
          </a:p>
        </p:txBody>
      </p:sp>
      <p:pic>
        <p:nvPicPr>
          <p:cNvPr id="51" name="Content Placeholder 5">
            <a:extLst>
              <a:ext uri="{FF2B5EF4-FFF2-40B4-BE49-F238E27FC236}">
                <a16:creationId xmlns:a16="http://schemas.microsoft.com/office/drawing/2014/main" id="{AED3F23F-C305-4A54-9C92-C2755755C4B2}"/>
              </a:ext>
            </a:extLst>
          </p:cNvPr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47" t="14224" r="15528" b="73694"/>
          <a:stretch/>
        </p:blipFill>
        <p:spPr bwMode="auto">
          <a:xfrm>
            <a:off x="3846845" y="-1108196"/>
            <a:ext cx="365760" cy="548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2" name="Content Placeholder 5">
            <a:extLst>
              <a:ext uri="{FF2B5EF4-FFF2-40B4-BE49-F238E27FC236}">
                <a16:creationId xmlns:a16="http://schemas.microsoft.com/office/drawing/2014/main" id="{AED3F23F-C305-4A54-9C92-C2755755C4B2}"/>
              </a:ext>
            </a:extLst>
          </p:cNvPr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38" t="26036" r="15528" b="61883"/>
          <a:stretch/>
        </p:blipFill>
        <p:spPr bwMode="auto">
          <a:xfrm>
            <a:off x="5656469" y="-1108196"/>
            <a:ext cx="365760" cy="548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3" name="Content Placeholder 5">
            <a:extLst>
              <a:ext uri="{FF2B5EF4-FFF2-40B4-BE49-F238E27FC236}">
                <a16:creationId xmlns:a16="http://schemas.microsoft.com/office/drawing/2014/main" id="{AED3F23F-C305-4A54-9C92-C2755755C4B2}"/>
              </a:ext>
            </a:extLst>
          </p:cNvPr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47" t="37850" r="15528" b="50085"/>
          <a:stretch/>
        </p:blipFill>
        <p:spPr bwMode="auto">
          <a:xfrm>
            <a:off x="7050899" y="-1108196"/>
            <a:ext cx="365760" cy="548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 descr="A picture containing flower&#10;&#10;Description automatically generated">
            <a:extLst>
              <a:ext uri="{FF2B5EF4-FFF2-40B4-BE49-F238E27FC236}">
                <a16:creationId xmlns:a16="http://schemas.microsoft.com/office/drawing/2014/main" id="{402242B1-3597-45DA-A4CA-2B09BAF6E85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4" t="12316" r="9810" b="12500"/>
          <a:stretch/>
        </p:blipFill>
        <p:spPr>
          <a:xfrm>
            <a:off x="11408173" y="5994023"/>
            <a:ext cx="3700391" cy="2926080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C09A0CD1-F76A-4ED3-8EF4-E1B6842A5249}"/>
              </a:ext>
            </a:extLst>
          </p:cNvPr>
          <p:cNvSpPr txBox="1"/>
          <p:nvPr/>
        </p:nvSpPr>
        <p:spPr>
          <a:xfrm>
            <a:off x="11146893" y="7106837"/>
            <a:ext cx="118872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Analyst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7ABAD3B-C0C0-4362-89AC-ABE6491EAAC6}"/>
              </a:ext>
            </a:extLst>
          </p:cNvPr>
          <p:cNvSpPr txBox="1"/>
          <p:nvPr/>
        </p:nvSpPr>
        <p:spPr>
          <a:xfrm>
            <a:off x="12136560" y="6627620"/>
            <a:ext cx="128016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Scientist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8E4E27C-3339-46D3-A359-9FB03AC6157C}"/>
              </a:ext>
            </a:extLst>
          </p:cNvPr>
          <p:cNvSpPr txBox="1"/>
          <p:nvPr/>
        </p:nvSpPr>
        <p:spPr>
          <a:xfrm>
            <a:off x="11103814" y="6302559"/>
            <a:ext cx="109728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Statistician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D3BAE-7240-478B-AC10-ED4275BB16BE}"/>
              </a:ext>
            </a:extLst>
          </p:cNvPr>
          <p:cNvSpPr txBox="1"/>
          <p:nvPr/>
        </p:nvSpPr>
        <p:spPr>
          <a:xfrm>
            <a:off x="10952842" y="8208378"/>
            <a:ext cx="2126244" cy="2921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Database Administrator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D38EAFD-6926-46FD-8FC5-C56DBF608E95}"/>
              </a:ext>
            </a:extLst>
          </p:cNvPr>
          <p:cNvSpPr txBox="1"/>
          <p:nvPr/>
        </p:nvSpPr>
        <p:spPr>
          <a:xfrm>
            <a:off x="12525276" y="7653489"/>
            <a:ext cx="137160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Engineer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E7A9CF9-2EA0-40EE-8020-C6AC13E173C6}"/>
              </a:ext>
            </a:extLst>
          </p:cNvPr>
          <p:cNvSpPr txBox="1"/>
          <p:nvPr/>
        </p:nvSpPr>
        <p:spPr>
          <a:xfrm>
            <a:off x="13780092" y="6875499"/>
            <a:ext cx="164592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Software Engineer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8772" y="9392696"/>
            <a:ext cx="1162633" cy="6036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89B2C28-FDA5-44DD-BE02-2656D6A1B0A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5" b="6038"/>
          <a:stretch/>
        </p:blipFill>
        <p:spPr>
          <a:xfrm>
            <a:off x="4980156" y="1614530"/>
            <a:ext cx="5412466" cy="54098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1D7015A-3F79-4491-B3F0-0C9CC6955AF7}"/>
              </a:ext>
            </a:extLst>
          </p:cNvPr>
          <p:cNvSpPr txBox="1"/>
          <p:nvPr/>
        </p:nvSpPr>
        <p:spPr>
          <a:xfrm>
            <a:off x="4742104" y="1132271"/>
            <a:ext cx="6116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Most Frequent Words in Job Postings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1B4CF0-083D-4D5F-B3C1-A1794AC25CE4}"/>
              </a:ext>
            </a:extLst>
          </p:cNvPr>
          <p:cNvSpPr txBox="1"/>
          <p:nvPr/>
        </p:nvSpPr>
        <p:spPr>
          <a:xfrm>
            <a:off x="216810" y="6482377"/>
            <a:ext cx="4298126" cy="244390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pt-BR" sz="1650" b="1" dirty="0">
                <a:latin typeface="Georgia" panose="02040502050405020303" pitchFamily="18" charset="0"/>
                <a:cs typeface="Arial" panose="020B0604020202020204" pitchFamily="34" charset="0"/>
              </a:rPr>
              <a:t>Universal Sentence Encoder for Semantic Retrieval</a:t>
            </a:r>
            <a:endParaRPr lang="en-US" sz="165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500" dirty="0">
                <a:solidFill>
                  <a:srgbClr val="1D1C1D"/>
                </a:solidFill>
                <a:latin typeface="Georgia" panose="02040502050405020303" pitchFamily="18" charset="0"/>
              </a:rPr>
              <a:t>A pre-trained text module in Tensorflow Hub, USE is a versatile sentence embedding model that encodes a corpus into 512-dimension vector - trained with a deep averaging network (DAN) encoder and transformer encoder. Once data is converted into a vector, we can quantify the similarity/differences for all job postings. More details can be found https://tfhub.dev.</a:t>
            </a: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pic>
        <p:nvPicPr>
          <p:cNvPr id="61" name="Picture 60" descr="A close up of a logo&#10;&#10;Description automatically generated">
            <a:extLst>
              <a:ext uri="{FF2B5EF4-FFF2-40B4-BE49-F238E27FC236}">
                <a16:creationId xmlns:a16="http://schemas.microsoft.com/office/drawing/2014/main" id="{2498C4B4-2ECC-418E-A868-1AF7A7DD31E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295" y="2565816"/>
            <a:ext cx="5259499" cy="378538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EAAD1A7F-9549-451B-844C-B416BE4687CD}"/>
              </a:ext>
            </a:extLst>
          </p:cNvPr>
          <p:cNvSpPr txBox="1"/>
          <p:nvPr/>
        </p:nvSpPr>
        <p:spPr>
          <a:xfrm>
            <a:off x="10815169" y="5456727"/>
            <a:ext cx="4824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Georgia" panose="02040502050405020303" pitchFamily="18" charset="0"/>
              </a:rPr>
              <a:t>Neural Net Clustering</a:t>
            </a:r>
          </a:p>
          <a:p>
            <a:pPr algn="ctr"/>
            <a:r>
              <a:rPr lang="en-US" sz="1600" b="1" i="1" dirty="0">
                <a:latin typeface="Georgia" panose="02040502050405020303" pitchFamily="18" charset="0"/>
              </a:rPr>
              <a:t>85% accuracy in classification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F964353-B8B8-43E6-BB6F-93B9DD3BB163}"/>
              </a:ext>
            </a:extLst>
          </p:cNvPr>
          <p:cNvSpPr txBox="1"/>
          <p:nvPr/>
        </p:nvSpPr>
        <p:spPr>
          <a:xfrm>
            <a:off x="11146119" y="3710294"/>
            <a:ext cx="4298126" cy="16866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500" dirty="0">
                <a:solidFill>
                  <a:srgbClr val="1D1C1D"/>
                </a:solidFill>
                <a:latin typeface="Georgia" panose="02040502050405020303" pitchFamily="18" charset="0"/>
              </a:rPr>
              <a:t>A pair of clustering analysis was performed with PCA on the 512-dimensional vectors to visualize the similarities between the six job titles.  Neural Net clustering (NNC) outperforms k-means by 31%.  The NNC result provides guidance on the frequent words Venn diagram comparing Data Scientist to Data Analyst and Statistician.</a:t>
            </a: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Image result for data science at smu">
            <a:extLst>
              <a:ext uri="{FF2B5EF4-FFF2-40B4-BE49-F238E27FC236}">
                <a16:creationId xmlns:a16="http://schemas.microsoft.com/office/drawing/2014/main" id="{5F3A17F0-7767-4E31-8C55-701AA1D3E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23" b="33954"/>
          <a:stretch/>
        </p:blipFill>
        <p:spPr bwMode="auto">
          <a:xfrm>
            <a:off x="13074682" y="9703510"/>
            <a:ext cx="2442771" cy="33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data science at smu">
            <a:extLst>
              <a:ext uri="{FF2B5EF4-FFF2-40B4-BE49-F238E27FC236}">
                <a16:creationId xmlns:a16="http://schemas.microsoft.com/office/drawing/2014/main" id="{0564ED1D-ABBE-45D8-9486-A26566C94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4587" y="9202903"/>
            <a:ext cx="1645920" cy="53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1712</TotalTime>
  <Words>491</Words>
  <Application>Microsoft Macintosh PowerPoint</Application>
  <PresentationFormat>Custom</PresentationFormat>
  <Paragraphs>45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Lato</vt:lpstr>
      <vt:lpstr>Calibri</vt:lpstr>
      <vt:lpstr>Arial</vt:lpstr>
      <vt:lpstr>Calibri Light</vt:lpstr>
      <vt:lpstr>Georgia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</dc:title>
  <dc:creator>Morrison, Mike</dc:creator>
  <cp:lastModifiedBy>Ho, Andy</cp:lastModifiedBy>
  <cp:revision>110</cp:revision>
  <dcterms:created xsi:type="dcterms:W3CDTF">2019-07-02T13:39:34Z</dcterms:created>
  <dcterms:modified xsi:type="dcterms:W3CDTF">2019-10-28T02:20:59Z</dcterms:modified>
</cp:coreProperties>
</file>